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0"/>
  </p:sldMasterIdLst>
  <p:notesMasterIdLst>
    <p:notesMasterId r:id="rId72"/>
  </p:notesMasterIdLst>
  <p:handoutMasterIdLst>
    <p:handoutMasterId r:id="rId73"/>
  </p:handoutMasterIdLst>
  <p:sldIdLst>
    <p:sldId id="782" r:id="rId61"/>
    <p:sldId id="794" r:id="rId62"/>
    <p:sldId id="800" r:id="rId63"/>
    <p:sldId id="753" r:id="rId64"/>
    <p:sldId id="724" r:id="rId65"/>
    <p:sldId id="789" r:id="rId66"/>
    <p:sldId id="799" r:id="rId67"/>
    <p:sldId id="764" r:id="rId68"/>
    <p:sldId id="795" r:id="rId69"/>
    <p:sldId id="763" r:id="rId70"/>
    <p:sldId id="75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5C5178-4606-CD22-3F67-F8C03E0915FF}" name="Kitty Hurley" initials="KH" userId="S::kit12303@esri.com::e053c73e-06eb-4c62-868c-e85b9274d561" providerId="AD"/>
  <p188:author id="{069AA3E1-CC7F-A7A7-D698-B66DFC18FCED}" name="Margaret Brand" initials="MB" userId="S::mar11132@esri.com::9b1aa3ad-64aa-4c88-b4bd-a3c57680731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D9FF"/>
    <a:srgbClr val="828219"/>
    <a:srgbClr val="828218"/>
    <a:srgbClr val="C3E3F7"/>
    <a:srgbClr val="027ECF"/>
    <a:srgbClr val="C9F2FF"/>
    <a:srgbClr val="FFFFFF"/>
    <a:srgbClr val="C830A0"/>
    <a:srgbClr val="E246E7"/>
    <a:srgbClr val="002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3" autoAdjust="0"/>
    <p:restoredTop sz="76794" autoAdjust="0"/>
  </p:normalViewPr>
  <p:slideViewPr>
    <p:cSldViewPr snapToGrid="0">
      <p:cViewPr varScale="1">
        <p:scale>
          <a:sx n="109" d="100"/>
          <a:sy n="109" d="100"/>
        </p:scale>
        <p:origin x="192" y="23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3.xml"/><Relationship Id="rId68" Type="http://schemas.openxmlformats.org/officeDocument/2006/relationships/slide" Target="slides/slide8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6.xml"/><Relationship Id="rId74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" Target="slides/slide4.xml"/><Relationship Id="rId69" Type="http://schemas.openxmlformats.org/officeDocument/2006/relationships/slide" Target="slides/slide9.xml"/><Relationship Id="rId77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" Target="slides/slide2.xml"/><Relationship Id="rId70" Type="http://schemas.openxmlformats.org/officeDocument/2006/relationships/slide" Target="slides/slide10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Master" Target="slideMasters/slideMaster1.xml"/><Relationship Id="rId65" Type="http://schemas.openxmlformats.org/officeDocument/2006/relationships/slide" Target="slides/slide5.xml"/><Relationship Id="rId73" Type="http://schemas.openxmlformats.org/officeDocument/2006/relationships/handoutMaster" Target="handoutMasters/handoutMaster1.xml"/><Relationship Id="rId78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1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18872" y="128016"/>
            <a:ext cx="259689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0645" y="146786"/>
            <a:ext cx="2598483" cy="31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69706D6A-91F3-104F-8F55-4EB7B12ED817}" type="datetime1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7/15/24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18870" y="8685213"/>
            <a:ext cx="2596897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2024 Esri. All rights reserved.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0645" y="8685213"/>
            <a:ext cx="2598483" cy="326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89BED56D-3A20-2943-930A-2361A9DDC1ED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7CD2FDE5-1F26-C84C-9B10-CC9C50E727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6707" y="146786"/>
            <a:ext cx="1142999" cy="3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fld id="{40D1DBE8-FA8D-EB42-89EC-916489257848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2024 Esri.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Header Placeholder 1">
            <a:extLst>
              <a:ext uri="{FF2B5EF4-FFF2-40B4-BE49-F238E27FC236}">
                <a16:creationId xmlns:a16="http://schemas.microsoft.com/office/drawing/2014/main" id="{B638CFBE-76FA-C80C-2921-7A31BA9ADC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18872" y="128016"/>
            <a:ext cx="259689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F1515867-25DE-D5BF-4D8C-F147C0D5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6707" y="146786"/>
            <a:ext cx="1142999" cy="3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v4.5</a:t>
            </a:r>
          </a:p>
          <a:p>
            <a:r>
              <a:rPr lang="en-US" baseline="0" dirty="0"/>
              <a:t>December 7, 2023</a:t>
            </a:r>
            <a:br>
              <a:rPr lang="en-US" baseline="0" dirty="0"/>
            </a:br>
            <a:r>
              <a:rPr lang="en-US" dirty="0"/>
              <a:t>Copyright © 2024</a:t>
            </a:r>
            <a:endParaRPr lang="en-US" baseline="0" dirty="0"/>
          </a:p>
          <a:p>
            <a:endParaRPr lang="en-US" baseline="0" dirty="0"/>
          </a:p>
          <a:p>
            <a:r>
              <a:rPr lang="en-US" b="1" baseline="0" dirty="0"/>
              <a:t>Purpose of this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While the audience waits for your presentation to begin, use this slide as a visual introduction.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r>
              <a:rPr lang="en-US" b="1" baseline="0" dirty="0"/>
              <a:t>How to customize this slide: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kern="1200" baseline="0" dirty="0">
                <a:ea typeface="+mn-ea"/>
                <a:cs typeface="+mn-cs"/>
              </a:rPr>
              <a:t>Add your approved session title, located in the detailed agenda on the UC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kern="1200" baseline="0" dirty="0">
                <a:ea typeface="+mn-ea"/>
                <a:cs typeface="+mn-cs"/>
              </a:rPr>
              <a:t>If the session title does not match what you think it should be, please reach out to your topic lead.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kern="1200" baseline="0" dirty="0">
                <a:ea typeface="+mn-ea"/>
                <a:cs typeface="+mn-cs"/>
              </a:rPr>
              <a:t>Add the names of each presenter according to the following example: Name 1, Name 2 &amp; Name 3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/>
          </a:p>
          <a:p>
            <a:r>
              <a:rPr lang="en-US" b="1" baseline="0" dirty="0"/>
              <a:t>(Optional) Speaker notes:</a:t>
            </a:r>
            <a:endParaRPr lang="en-US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This is an optional space for you to add more detailed speaker notes. These notes should elaborate on the concise main points and visuals in the slide.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011388B-DD51-A6AC-1C08-03C302443D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A9561F-3C54-4C44-84A9-D50BC29223D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7/15/24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E4658A-2C2A-712C-F142-4AD99D69F6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t>Copyright © 2024 Esri.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E617FC9-01E7-E072-7EB3-11D8EB55B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2" name="Header Placeholder 11">
            <a:extLst>
              <a:ext uri="{FF2B5EF4-FFF2-40B4-BE49-F238E27FC236}">
                <a16:creationId xmlns:a16="http://schemas.microsoft.com/office/drawing/2014/main" id="{1D69660F-8EE9-FE08-5CB2-DAFCD67E23D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26584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Copyright ©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7E6035-3572-12C0-BFC4-4AB977FB73C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0D8960-C1A1-4424-94DB-E23BBA9C2054}" type="datetime1">
              <a:rPr lang="en-US" smtClean="0"/>
              <a:t>7/15/24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F037F9-8CE3-5063-29A4-D4ADFDD5AA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Copyright © 2024 Esri.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E6CBA3-9BF4-5598-DE46-0650A018D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AEE18667-6FA6-E118-E784-3328FA283DD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249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baseline="0" dirty="0"/>
              <a:t>Purpose of this slide:</a:t>
            </a:r>
            <a:r>
              <a:rPr lang="en-US" sz="1200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/>
              <a:t>Encourage the audience to share feedback </a:t>
            </a:r>
            <a:r>
              <a:rPr lang="en-US" sz="1200" u="none" baseline="0" dirty="0"/>
              <a:t>by completing the survey, available in the event app on the page for this presentation.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/>
          </a:p>
          <a:p>
            <a:r>
              <a:rPr lang="en-US" sz="1200" b="1" baseline="0" dirty="0"/>
              <a:t>How to customize this slide: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latin typeface="+mn-lt"/>
                <a:ea typeface="+mn-ea"/>
                <a:cs typeface="+mn-cs"/>
              </a:rPr>
              <a:t>No customization is required.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1200" baseline="0" dirty="0"/>
          </a:p>
          <a:p>
            <a:r>
              <a:rPr lang="en-US" sz="1200" b="1" baseline="0" dirty="0"/>
              <a:t>(Optional) Speaker notes:</a:t>
            </a:r>
            <a:endParaRPr lang="en-US" sz="1200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baseline="0" dirty="0"/>
              <a:t>This is an optional space for you to add more detailed speaker notes. These notes should elaborate on the concise main points and visuals in the slide.</a:t>
            </a: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2268327-6635-3F0E-BE0A-AEAE48968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17285" y="8685213"/>
            <a:ext cx="2596896" cy="329184"/>
          </a:xfrm>
        </p:spPr>
        <p:txBody>
          <a:bodyPr/>
          <a:lstStyle/>
          <a:p>
            <a:r>
              <a:rPr lang="en-US" dirty="0"/>
              <a:t>Copyright © 2024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9764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Purpose of this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 the audience know what to expect during your presentation.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agenda can provide the structure that outlines your presentation into sections.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baseline="0" dirty="0"/>
              <a:t>How to customize this slide: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List 3–5 major sections that you will discuss and potentially demonstrate during your presentation. (For example, for a presentation on </a:t>
            </a:r>
            <a:r>
              <a:rPr lang="en-US" dirty="0"/>
              <a:t>ArcGIS Pro, you may have a Template section where you cover several topics and demo one topic, like Configuring a Feature Template.)</a:t>
            </a:r>
          </a:p>
          <a:p>
            <a:endParaRPr lang="en-US" baseline="0" dirty="0"/>
          </a:p>
          <a:p>
            <a:r>
              <a:rPr lang="en-US" b="1" baseline="0" dirty="0"/>
              <a:t>(Optional) Speaker notes:</a:t>
            </a:r>
            <a:endParaRPr lang="en-US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This is an optional space for you to add more detailed speaker notes. These notes should elaborate on the concise main points and visuals in the slide.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6AE210-B0E9-83D6-9D7E-EC606522AF7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3B6075-33C4-4624-B6D2-058A757F5B3C}" type="datetime1">
              <a:rPr lang="en-US" smtClean="0"/>
              <a:t>7/15/24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065ECE-3E72-9F2A-1725-6B69BD7BAE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Copyright © 2024 Esri.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7231FF-3723-E5EA-845E-6C78D7875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889152E0-DBF4-1AEA-2A35-8A73541DB8C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1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/>
              <a:t>Purpose of this slide:</a:t>
            </a:r>
            <a:r>
              <a:rPr lang="en-US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Provide a high-level overview of the featured product, capability, or technology.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r>
              <a:rPr lang="en-US" b="1" baseline="0" dirty="0"/>
              <a:t>How to customize this slide: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 the product name, capability, or technology to the title.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 a short, bulleted list describing the product, capability or technology (no more than 5 bullets in a list; around 5 words per bullet).</a:t>
            </a:r>
          </a:p>
          <a:p>
            <a:endParaRPr lang="en-US" baseline="0" dirty="0"/>
          </a:p>
          <a:p>
            <a:r>
              <a:rPr lang="en-US" b="1" baseline="0" dirty="0"/>
              <a:t>(Optional) Speaker notes:</a:t>
            </a:r>
            <a:endParaRPr lang="en-US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This is an optional space for you to add more detailed speaker notes. These notes should elaborate on the concise main points and visuals in the slide.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6AE210-B0E9-83D6-9D7E-EC606522AF7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3B6075-33C4-4624-B6D2-058A757F5B3C}" type="datetime1">
              <a:rPr lang="en-US" smtClean="0"/>
              <a:t>7/15/24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065ECE-3E72-9F2A-1725-6B69BD7BAE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Copyright © 2024 Esri.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7231FF-3723-E5EA-845E-6C78D7875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889152E0-DBF4-1AEA-2A35-8A73541DB8C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9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/>
              <a:t>Purpose of this slide:</a:t>
            </a:r>
            <a:r>
              <a:rPr lang="en-US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Organize your presentation based on the sections identified in your agenda.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When transitioning to a new section</a:t>
            </a:r>
            <a:r>
              <a:rPr lang="en-US" u="none" baseline="0" dirty="0"/>
              <a:t>, u</a:t>
            </a:r>
            <a:r>
              <a:rPr lang="en-US" baseline="0" dirty="0"/>
              <a:t>se this slide as a visual indicator.</a:t>
            </a:r>
            <a:endParaRPr lang="en-US" u="none" baseline="0" dirty="0"/>
          </a:p>
          <a:p>
            <a:endParaRPr lang="en-US" baseline="0" dirty="0"/>
          </a:p>
          <a:p>
            <a:r>
              <a:rPr lang="en-US" b="1" baseline="0" dirty="0"/>
              <a:t>How to customize this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 a title that matches the section listed in your agenda.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If a different presenter will be speaking, list the name of the presenter.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Duplicate this slide as many times as necessary.</a:t>
            </a:r>
            <a:endParaRPr lang="en-US" baseline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/>
          </a:p>
          <a:p>
            <a:r>
              <a:rPr lang="en-US" b="1" baseline="0" dirty="0"/>
              <a:t>(Optional) Speaker notes:</a:t>
            </a:r>
            <a:endParaRPr lang="en-US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This is an optional space for you to add more detailed speaker notes. These notes should elaborate on the concise main points and visuals in the slide.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92ECB7-B277-EE6D-7BA3-371EF9EADBD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A386BB-5B62-4530-A5D0-ECDF2762BD14}" type="datetime1">
              <a:rPr lang="en-US" smtClean="0"/>
              <a:t>7/15/24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096EC4-8AD6-4F7C-D01A-D7ED5FB85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Copyright © 2024 Esri.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F30AB5-8505-9E92-797F-70D2F7BDF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945864E6-E084-D60D-A7E0-BF1578C7C3C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37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Purpose of this slide: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 graphic(s) that provide context to support the topic.</a:t>
            </a:r>
          </a:p>
          <a:p>
            <a:endParaRPr lang="en-US" dirty="0"/>
          </a:p>
          <a:p>
            <a:r>
              <a:rPr lang="en-US" b="1" dirty="0"/>
              <a:t>How to customize this slide: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1200" dirty="0">
                <a:ea typeface="+mn-ea"/>
                <a:cs typeface="+mn-cs"/>
              </a:rPr>
              <a:t>Identify one main topic that supports the section.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graphic that effectively supports the audience’s understanding of the topic: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/>
              <a:t>Conceptual graphics are visuals that illustrate an abstract idea (for example, a visual of several icons representing the updated capabilities of a geoprocessing tool).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/>
              <a:t>Process outputs are visuals that provide examples of results (for example, a map showing merged polygons as a result of using a new geoprocessing tool).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adding more than one graphic, ensure that each graphic is visually highlighted in alignment with your talking points for the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additional context is needed, add text sparingly and near the supporting graphic.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Duplicate this slide as many times as necessary.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/>
          </a:p>
          <a:p>
            <a:r>
              <a:rPr lang="en-US" b="1" baseline="0" dirty="0"/>
              <a:t>(Optional) Speaker notes:</a:t>
            </a:r>
            <a:endParaRPr lang="en-US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This is an optional space for you to add more detailed speaker notes. These notes should elaborate on the concise main points and visuals in the slide.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0D1DBE8-FA8D-EB42-89EC-916489257848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2024 Esri.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/>
              <a:t>Purpose of this slide:</a:t>
            </a:r>
            <a:r>
              <a:rPr lang="en-US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Organize your presentation based on the sections identified in your agenda.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When transitioning to a new section</a:t>
            </a:r>
            <a:r>
              <a:rPr lang="en-US" u="none" baseline="0" dirty="0"/>
              <a:t>, u</a:t>
            </a:r>
            <a:r>
              <a:rPr lang="en-US" baseline="0" dirty="0"/>
              <a:t>se this slide as a visual indicator.</a:t>
            </a:r>
            <a:endParaRPr lang="en-US" u="none" baseline="0" dirty="0"/>
          </a:p>
          <a:p>
            <a:endParaRPr lang="en-US" baseline="0" dirty="0"/>
          </a:p>
          <a:p>
            <a:r>
              <a:rPr lang="en-US" b="1" baseline="0" dirty="0"/>
              <a:t>How to customize this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 a title that matches the section listed in your agenda.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If a different presenter will be speaking, list the name of the presenter.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Duplicate this slide as many times as necessary.</a:t>
            </a:r>
            <a:endParaRPr lang="en-US" baseline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/>
          </a:p>
          <a:p>
            <a:r>
              <a:rPr lang="en-US" b="1" baseline="0" dirty="0"/>
              <a:t>(Optional) Speaker notes:</a:t>
            </a:r>
            <a:endParaRPr lang="en-US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This is an optional space for you to add more detailed speaker notes. These notes should elaborate on the concise main points and visuals in the slide.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92ECB7-B277-EE6D-7BA3-371EF9EADBD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A386BB-5B62-4530-A5D0-ECDF2762BD14}" type="datetime1">
              <a:rPr lang="en-US" smtClean="0"/>
              <a:t>7/15/24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096EC4-8AD6-4F7C-D01A-D7ED5FB85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Copyright © 2024 Esri.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F30AB5-8505-9E92-797F-70D2F7BDF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945864E6-E084-D60D-A7E0-BF1578C7C3C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66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baseline="0" dirty="0"/>
              <a:t>Purpose of this slide:</a:t>
            </a:r>
            <a:r>
              <a:rPr lang="en-US" sz="1200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/>
              <a:t>Encourage the audience to share feedback </a:t>
            </a:r>
            <a:r>
              <a:rPr lang="en-US" sz="1200" u="none" baseline="0" dirty="0"/>
              <a:t>by completing the survey, available in the event app on the page for this presentation.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/>
          </a:p>
          <a:p>
            <a:r>
              <a:rPr lang="en-US" sz="1200" b="1" baseline="0" dirty="0"/>
              <a:t>How to customize this slide: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latin typeface="+mn-lt"/>
                <a:ea typeface="+mn-ea"/>
                <a:cs typeface="+mn-cs"/>
              </a:rPr>
              <a:t>No customization is required.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1200" baseline="0" dirty="0"/>
          </a:p>
          <a:p>
            <a:r>
              <a:rPr lang="en-US" sz="1200" b="1" baseline="0" dirty="0"/>
              <a:t>(Optional) Speaker notes:</a:t>
            </a:r>
            <a:endParaRPr lang="en-US" sz="1200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baseline="0" dirty="0"/>
              <a:t>This is an optional space for you to add more detailed speaker notes. These notes should elaborate on the concise main points and visuals in the slide.</a:t>
            </a: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2268327-6635-3F0E-BE0A-AEAE48968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17285" y="8685213"/>
            <a:ext cx="2596896" cy="329184"/>
          </a:xfrm>
        </p:spPr>
        <p:txBody>
          <a:bodyPr/>
          <a:lstStyle/>
          <a:p>
            <a:r>
              <a:rPr lang="en-US" dirty="0"/>
              <a:t>Copyright © 2024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97641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Purpose of this slide: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the audience asks questions about your presentation, use this slide as a visual.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How to customize this slide: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customization is required.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92ECB7-B277-EE6D-7BA3-371EF9EADBD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386BB-5B62-4530-A5D0-ECDF2762BD1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7/15/24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096EC4-8AD6-4F7C-D01A-D7ED5FB85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t>Copyright © 2024 Esri.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F30AB5-8505-9E92-797F-70D2F7BDF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945864E6-E084-D60D-A7E0-BF1578C7C3C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t>Title of Presentation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1105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Esri logo with tagline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7/15/24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ri logo with tagline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7/15/24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7/15/24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tiff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tiff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FD0827-D9D8-506A-33F2-03156FED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darkergradient background1">
              <a:extLst>
                <a:ext uri="{FF2B5EF4-FFF2-40B4-BE49-F238E27FC236}">
                  <a16:creationId xmlns:a16="http://schemas.microsoft.com/office/drawing/2014/main" id="{367A59C1-F0DE-A679-B9B2-00F86466A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-3"/>
              <a:ext cx="12191999" cy="6858000"/>
            </a:xfrm>
            <a:prstGeom prst="rect">
              <a:avLst/>
            </a:prstGeom>
            <a:gradFill flip="none" rotWithShape="1">
              <a:gsLst>
                <a:gs pos="82000">
                  <a:srgbClr val="003992"/>
                </a:gs>
                <a:gs pos="45000">
                  <a:srgbClr val="01235B"/>
                </a:gs>
                <a:gs pos="19000">
                  <a:srgbClr val="020D24"/>
                </a:gs>
              </a:gsLst>
              <a:lin ang="78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3" name="bg">
              <a:extLst>
                <a:ext uri="{FF2B5EF4-FFF2-40B4-BE49-F238E27FC236}">
                  <a16:creationId xmlns:a16="http://schemas.microsoft.com/office/drawing/2014/main" id="{F9448770-3BF1-7755-3061-9A107D569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UC logo2">
              <a:extLst>
                <a:ext uri="{FF2B5EF4-FFF2-40B4-BE49-F238E27FC236}">
                  <a16:creationId xmlns:a16="http://schemas.microsoft.com/office/drawing/2014/main" id="{8A600D34-7C87-8EAC-33EC-A9D37C80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654295" y="4944561"/>
              <a:ext cx="1763082" cy="1825801"/>
            </a:xfrm>
            <a:prstGeom prst="rect">
              <a:avLst/>
            </a:prstGeom>
          </p:spPr>
        </p:pic>
        <p:sp>
          <p:nvSpPr>
            <p:cNvPr id="12" name="darkergradient background1">
              <a:extLst>
                <a:ext uri="{FF2B5EF4-FFF2-40B4-BE49-F238E27FC236}">
                  <a16:creationId xmlns:a16="http://schemas.microsoft.com/office/drawing/2014/main" id="{46038C56-397B-89BD-0460-6B65973D3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7989" y="-2"/>
              <a:ext cx="7144011" cy="6858000"/>
            </a:xfrm>
            <a:prstGeom prst="rect">
              <a:avLst/>
            </a:prstGeom>
            <a:gradFill flip="none" rotWithShape="1">
              <a:gsLst>
                <a:gs pos="44000">
                  <a:srgbClr val="072350">
                    <a:alpha val="3373"/>
                  </a:srgbClr>
                </a:gs>
                <a:gs pos="59000">
                  <a:srgbClr val="003992">
                    <a:alpha val="0"/>
                  </a:srgbClr>
                </a:gs>
                <a:gs pos="34000">
                  <a:srgbClr val="091E40">
                    <a:alpha val="13644"/>
                  </a:srgbClr>
                </a:gs>
                <a:gs pos="16000">
                  <a:srgbClr val="0A182F">
                    <a:alpha val="35282"/>
                  </a:srgbClr>
                </a:gs>
                <a:gs pos="0">
                  <a:schemeClr val="bg1">
                    <a:lumMod val="95000"/>
                    <a:lumOff val="5000"/>
                    <a:alpha val="86000"/>
                  </a:schemeClr>
                </a:gs>
              </a:gsLst>
              <a:lin ang="138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esri logo">
              <a:extLst>
                <a:ext uri="{FF2B5EF4-FFF2-40B4-BE49-F238E27FC236}">
                  <a16:creationId xmlns:a16="http://schemas.microsoft.com/office/drawing/2014/main" id="{1DD3AAF4-5A1C-0721-587B-37D3ACE1C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460" y="509870"/>
              <a:ext cx="1731980" cy="41331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781" y="2186609"/>
            <a:ext cx="6930462" cy="1213880"/>
          </a:xfrm>
        </p:spPr>
        <p:txBody>
          <a:bodyPr/>
          <a:lstStyle/>
          <a:p>
            <a:pPr algn="l"/>
            <a:r>
              <a:rPr lang="en-US" dirty="0"/>
              <a:t>ArcGIS API for Python: Administering ArcGIS Online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460" y="3523114"/>
            <a:ext cx="6443829" cy="41331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Noah Paravicini, John Yaist</a:t>
            </a:r>
          </a:p>
        </p:txBody>
      </p:sp>
      <p:sp>
        <p:nvSpPr>
          <p:cNvPr id="8" name="User Conf Text" descr="ESRI USER CONFERENCE 2024">
            <a:extLst>
              <a:ext uri="{FF2B5EF4-FFF2-40B4-BE49-F238E27FC236}">
                <a16:creationId xmlns:a16="http://schemas.microsoft.com/office/drawing/2014/main" id="{4E403556-6E52-D915-C8C1-FC829019267F}"/>
              </a:ext>
            </a:extLst>
          </p:cNvPr>
          <p:cNvSpPr txBox="1"/>
          <p:nvPr/>
        </p:nvSpPr>
        <p:spPr>
          <a:xfrm>
            <a:off x="645460" y="6083778"/>
            <a:ext cx="2883049" cy="27760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dirty="0">
                <a:solidFill>
                  <a:srgbClr val="00B050">
                    <a:alpha val="68000"/>
                  </a:srgbClr>
                </a:solidFill>
                <a:latin typeface="Arial"/>
                <a:ea typeface="ＭＳ Ｐゴシック"/>
              </a:rPr>
              <a:t>ESRI USER CONFERENCE 2024</a:t>
            </a:r>
            <a:endParaRPr kumimoji="0" lang="en-US" sz="1400" b="1" i="1" u="none" strike="noStrike" kern="1200" cap="none" normalizeH="0" baseline="0" noProof="0" dirty="0">
              <a:ln>
                <a:noFill/>
              </a:ln>
              <a:solidFill>
                <a:srgbClr val="00B050">
                  <a:alpha val="68000"/>
                </a:srgb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8E6D7-4337-FFF1-23E4-04B2E47EDF77}"/>
              </a:ext>
            </a:extLst>
          </p:cNvPr>
          <p:cNvSpPr txBox="1">
            <a:spLocks/>
          </p:cNvSpPr>
          <p:nvPr/>
        </p:nvSpPr>
        <p:spPr>
          <a:xfrm>
            <a:off x="10430860" y="6125378"/>
            <a:ext cx="1324556" cy="32672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900" b="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Copyright © 2024 Esri. </a:t>
            </a:r>
          </a:p>
          <a:p>
            <a:pPr algn="r"/>
            <a:r>
              <a:rPr lang="en-US" sz="900" b="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211575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40DBD-5AAC-4728-D4BB-D2FB4D7D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-2"/>
            <a:ext cx="12191999" cy="6858002"/>
            <a:chOff x="1" y="-2"/>
            <a:chExt cx="12191999" cy="6858002"/>
          </a:xfrm>
        </p:grpSpPr>
        <p:sp>
          <p:nvSpPr>
            <p:cNvPr id="11" name="darkergradient background1">
              <a:extLst>
                <a:ext uri="{FF2B5EF4-FFF2-40B4-BE49-F238E27FC236}">
                  <a16:creationId xmlns:a16="http://schemas.microsoft.com/office/drawing/2014/main" id="{E5C36B12-D1BE-BB63-AC21-DB0B63746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82000">
                  <a:srgbClr val="003992"/>
                </a:gs>
                <a:gs pos="56000">
                  <a:srgbClr val="01235B"/>
                </a:gs>
                <a:gs pos="19000">
                  <a:srgbClr val="020D24"/>
                </a:gs>
              </a:gsLst>
              <a:lin ang="144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bg-shade">
              <a:extLst>
                <a:ext uri="{FF2B5EF4-FFF2-40B4-BE49-F238E27FC236}">
                  <a16:creationId xmlns:a16="http://schemas.microsoft.com/office/drawing/2014/main" id="{C3D1316A-3ABC-7526-8C76-0ED62A666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6532" y="-1"/>
              <a:ext cx="7845468" cy="6858000"/>
            </a:xfrm>
            <a:prstGeom prst="rect">
              <a:avLst/>
            </a:prstGeom>
          </p:spPr>
        </p:pic>
        <p:sp>
          <p:nvSpPr>
            <p:cNvPr id="9" name="darkergradient background1">
              <a:extLst>
                <a:ext uri="{FF2B5EF4-FFF2-40B4-BE49-F238E27FC236}">
                  <a16:creationId xmlns:a16="http://schemas.microsoft.com/office/drawing/2014/main" id="{E32E7B6B-A3C4-A1BC-FBE7-C97BD94E9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7989" y="-2"/>
              <a:ext cx="7144011" cy="6858000"/>
            </a:xfrm>
            <a:prstGeom prst="rect">
              <a:avLst/>
            </a:prstGeom>
            <a:gradFill flip="none" rotWithShape="1">
              <a:gsLst>
                <a:gs pos="44000">
                  <a:srgbClr val="072350">
                    <a:alpha val="3373"/>
                  </a:srgbClr>
                </a:gs>
                <a:gs pos="59000">
                  <a:srgbClr val="003992">
                    <a:alpha val="0"/>
                  </a:srgbClr>
                </a:gs>
                <a:gs pos="34000">
                  <a:srgbClr val="091E40">
                    <a:alpha val="13644"/>
                  </a:srgbClr>
                </a:gs>
                <a:gs pos="16000">
                  <a:srgbClr val="0A182F">
                    <a:alpha val="35282"/>
                  </a:srgbClr>
                </a:gs>
                <a:gs pos="0">
                  <a:schemeClr val="bg1">
                    <a:lumMod val="95000"/>
                    <a:lumOff val="5000"/>
                    <a:alpha val="86000"/>
                  </a:schemeClr>
                </a:gs>
              </a:gsLst>
              <a:lin ang="144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DFB3BE3-5307-0E44-B37E-F09330B6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32670"/>
            <a:ext cx="6833938" cy="738664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1485588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98D6C-6877-9AC0-A1DE-65A5E083B8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8" name="darkergradient background1">
              <a:extLst>
                <a:ext uri="{FF2B5EF4-FFF2-40B4-BE49-F238E27FC236}">
                  <a16:creationId xmlns:a16="http://schemas.microsoft.com/office/drawing/2014/main" id="{745F4D1F-A679-40A8-A94A-4B59388D6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99000">
                  <a:srgbClr val="003992"/>
                </a:gs>
                <a:gs pos="12000">
                  <a:srgbClr val="020D2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darkergradient background1">
              <a:extLst>
                <a:ext uri="{FF2B5EF4-FFF2-40B4-BE49-F238E27FC236}">
                  <a16:creationId xmlns:a16="http://schemas.microsoft.com/office/drawing/2014/main" id="{22A0F311-3D4E-19C2-45DE-513890580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0" y="-2"/>
              <a:ext cx="7144011" cy="6858000"/>
            </a:xfrm>
            <a:prstGeom prst="rect">
              <a:avLst/>
            </a:prstGeom>
            <a:gradFill flip="none" rotWithShape="1">
              <a:gsLst>
                <a:gs pos="40000">
                  <a:srgbClr val="072350">
                    <a:alpha val="3373"/>
                  </a:srgbClr>
                </a:gs>
                <a:gs pos="51000">
                  <a:srgbClr val="003992">
                    <a:alpha val="0"/>
                  </a:srgbClr>
                </a:gs>
                <a:gs pos="34000">
                  <a:srgbClr val="091E40">
                    <a:alpha val="13644"/>
                  </a:srgbClr>
                </a:gs>
                <a:gs pos="31000">
                  <a:srgbClr val="0A182F">
                    <a:alpha val="35282"/>
                  </a:srgbClr>
                </a:gs>
                <a:gs pos="0">
                  <a:schemeClr val="bg1">
                    <a:lumMod val="95000"/>
                    <a:lumOff val="5000"/>
                  </a:schemeClr>
                </a:gs>
              </a:gsLst>
              <a:lin ang="19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3" name="shade-bg2">
              <a:extLst>
                <a:ext uri="{FF2B5EF4-FFF2-40B4-BE49-F238E27FC236}">
                  <a16:creationId xmlns:a16="http://schemas.microsoft.com/office/drawing/2014/main" id="{5732D3EC-F2CC-BF87-E1F9-EE40E4200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2192000" cy="6858000"/>
            </a:xfrm>
            <a:prstGeom prst="rect">
              <a:avLst/>
            </a:prstGeom>
          </p:spPr>
        </p:pic>
        <p:pic>
          <p:nvPicPr>
            <p:cNvPr id="16" name="uc-logo2">
              <a:extLst>
                <a:ext uri="{FF2B5EF4-FFF2-40B4-BE49-F238E27FC236}">
                  <a16:creationId xmlns:a16="http://schemas.microsoft.com/office/drawing/2014/main" id="{FCD8228A-42F3-3658-5448-AAC73CD7A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8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223" y="753463"/>
              <a:ext cx="2937430" cy="304192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9B6B62D-204F-2748-8CE1-CDFE12D92C10}"/>
              </a:ext>
            </a:extLst>
          </p:cNvPr>
          <p:cNvSpPr/>
          <p:nvPr/>
        </p:nvSpPr>
        <p:spPr>
          <a:xfrm>
            <a:off x="6803135" y="4604273"/>
            <a:ext cx="35546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D2AF5E">
                    <a:alpha val="60000"/>
                  </a:srgbClr>
                </a:solidFill>
              </a:rPr>
              <a:t>Copyright © 2024 Esri. All rights reserved.</a:t>
            </a:r>
          </a:p>
        </p:txBody>
      </p:sp>
      <p:pic>
        <p:nvPicPr>
          <p:cNvPr id="5" name="logov2" descr="Esri logo, The Science of Where">
            <a:extLst>
              <a:ext uri="{FF2B5EF4-FFF2-40B4-BE49-F238E27FC236}">
                <a16:creationId xmlns:a16="http://schemas.microsoft.com/office/drawing/2014/main" id="{CBC788F2-5901-624F-D986-0CC661AF20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463" y="3454784"/>
            <a:ext cx="3668358" cy="105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9777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2D9638-C67F-3B86-BB92-2E0178A34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667C79A9-7575-8C0C-337E-39E1626CD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99000">
                  <a:srgbClr val="0056BA"/>
                </a:gs>
                <a:gs pos="12000">
                  <a:srgbClr val="00226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5711F5C-3B61-5B14-2931-34E264272D67}"/>
                </a:ext>
              </a:extLst>
            </p:cNvPr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38" name="bg">
                <a:extLst>
                  <a:ext uri="{FF2B5EF4-FFF2-40B4-BE49-F238E27FC236}">
                    <a16:creationId xmlns:a16="http://schemas.microsoft.com/office/drawing/2014/main" id="{45AB1E89-E856-4E88-D4D6-4FEE9DC97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</p:spPr>
          </p:pic>
          <p:pic>
            <p:nvPicPr>
              <p:cNvPr id="39" name="bg">
                <a:extLst>
                  <a:ext uri="{FF2B5EF4-FFF2-40B4-BE49-F238E27FC236}">
                    <a16:creationId xmlns:a16="http://schemas.microsoft.com/office/drawing/2014/main" id="{FA2C204C-196D-45F1-59E4-DC9106DA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375495" y="3779201"/>
                <a:ext cx="2816505" cy="3093759"/>
              </a:xfrm>
              <a:prstGeom prst="rect">
                <a:avLst/>
              </a:prstGeom>
            </p:spPr>
          </p:pic>
        </p:grpSp>
      </p:grpSp>
      <p:sp>
        <p:nvSpPr>
          <p:cNvPr id="35" name="Title 2" descr="Please Share Your Feedback in the App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Please share your feedback in the app</a:t>
            </a:r>
          </a:p>
        </p:txBody>
      </p:sp>
      <p:sp>
        <p:nvSpPr>
          <p:cNvPr id="6" name="Step1">
            <a:extLst>
              <a:ext uri="{FF2B5EF4-FFF2-40B4-BE49-F238E27FC236}">
                <a16:creationId xmlns:a16="http://schemas.microsoft.com/office/drawing/2014/main" id="{8850C38A-DFEB-6349-94A5-499FEFA6A060}"/>
              </a:ext>
            </a:extLst>
          </p:cNvPr>
          <p:cNvSpPr txBox="1"/>
          <p:nvPr/>
        </p:nvSpPr>
        <p:spPr>
          <a:xfrm>
            <a:off x="1605700" y="1660234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Download the Esri Events app and find your event</a:t>
            </a:r>
          </a:p>
        </p:txBody>
      </p:sp>
      <p:grpSp>
        <p:nvGrpSpPr>
          <p:cNvPr id="18" name="Group 17" descr="Step 1">
            <a:extLst>
              <a:ext uri="{FF2B5EF4-FFF2-40B4-BE49-F238E27FC236}">
                <a16:creationId xmlns:a16="http://schemas.microsoft.com/office/drawing/2014/main" id="{C87BE744-3E95-F6C8-1BCA-D75B1D13CA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1487" y="2480866"/>
            <a:ext cx="1921724" cy="3516069"/>
            <a:chOff x="1511487" y="2480866"/>
            <a:chExt cx="1921724" cy="3516069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1BB21591-AE0C-3742-A944-98DACB665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511487" y="2480866"/>
              <a:ext cx="1921724" cy="351606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BC2D592-CDE5-3D45-8854-33F318214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74581" y="2622479"/>
              <a:ext cx="1785525" cy="3204672"/>
            </a:xfrm>
            <a:prstGeom prst="rect">
              <a:avLst/>
            </a:prstGeom>
          </p:spPr>
        </p:pic>
        <p:pic>
          <p:nvPicPr>
            <p:cNvPr id="17" name="dev-epc-social">
              <a:extLst>
                <a:ext uri="{FF2B5EF4-FFF2-40B4-BE49-F238E27FC236}">
                  <a16:creationId xmlns:a16="http://schemas.microsoft.com/office/drawing/2014/main" id="{53D39CA4-6FCE-CA3B-2C5A-934531945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4558" y="5038628"/>
              <a:ext cx="1733298" cy="644209"/>
            </a:xfrm>
            <a:prstGeom prst="rect">
              <a:avLst/>
            </a:prstGeom>
          </p:spPr>
        </p:pic>
        <p:pic>
          <p:nvPicPr>
            <p:cNvPr id="5" name="fed-social">
              <a:extLst>
                <a:ext uri="{FF2B5EF4-FFF2-40B4-BE49-F238E27FC236}">
                  <a16:creationId xmlns:a16="http://schemas.microsoft.com/office/drawing/2014/main" id="{0F84F42D-84D6-FE66-A68A-34743F7E6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4558" y="4337748"/>
              <a:ext cx="1733298" cy="664431"/>
            </a:xfrm>
            <a:prstGeom prst="rect">
              <a:avLst/>
            </a:prstGeom>
          </p:spPr>
        </p:pic>
        <p:pic>
          <p:nvPicPr>
            <p:cNvPr id="3" name="uc-social">
              <a:extLst>
                <a:ext uri="{FF2B5EF4-FFF2-40B4-BE49-F238E27FC236}">
                  <a16:creationId xmlns:a16="http://schemas.microsoft.com/office/drawing/2014/main" id="{6F68C2CE-7FEE-E1A3-0F07-F53321880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4558" y="3511319"/>
              <a:ext cx="1733298" cy="644209"/>
            </a:xfrm>
            <a:prstGeom prst="rect">
              <a:avLst/>
            </a:prstGeom>
          </p:spPr>
        </p:pic>
      </p:grpSp>
      <p:sp>
        <p:nvSpPr>
          <p:cNvPr id="24" name="Right Arrow 38">
            <a:extLst>
              <a:ext uri="{FF2B5EF4-FFF2-40B4-BE49-F238E27FC236}">
                <a16:creationId xmlns:a16="http://schemas.microsoft.com/office/drawing/2014/main" id="{7325D5B9-3AFA-3E47-8138-65F8D5447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08835" y="3609539"/>
            <a:ext cx="777941" cy="484727"/>
          </a:xfrm>
          <a:prstGeom prst="rightArrow">
            <a:avLst/>
          </a:prstGeom>
          <a:gradFill flip="none" rotWithShape="1">
            <a:gsLst>
              <a:gs pos="100000">
                <a:srgbClr val="65ABE4"/>
              </a:gs>
              <a:gs pos="0">
                <a:srgbClr val="65ABE4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" name="Step2">
            <a:extLst>
              <a:ext uri="{FF2B5EF4-FFF2-40B4-BE49-F238E27FC236}">
                <a16:creationId xmlns:a16="http://schemas.microsoft.com/office/drawing/2014/main" id="{7381F224-72DC-4241-BB75-3F1CF2EA7BE1}"/>
              </a:ext>
            </a:extLst>
          </p:cNvPr>
          <p:cNvSpPr txBox="1"/>
          <p:nvPr/>
        </p:nvSpPr>
        <p:spPr>
          <a:xfrm>
            <a:off x="4011467" y="1660234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Select the session that you attended</a:t>
            </a:r>
          </a:p>
        </p:txBody>
      </p:sp>
      <p:grpSp>
        <p:nvGrpSpPr>
          <p:cNvPr id="11" name="Group 10" descr="Step 2">
            <a:extLst>
              <a:ext uri="{FF2B5EF4-FFF2-40B4-BE49-F238E27FC236}">
                <a16:creationId xmlns:a16="http://schemas.microsoft.com/office/drawing/2014/main" id="{E95F50F2-B02E-8941-8C91-626D3BA0D8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7254" y="2480866"/>
            <a:ext cx="1921724" cy="3516069"/>
            <a:chOff x="3125273" y="2289667"/>
            <a:chExt cx="1745068" cy="31928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BAE032-2B26-DE41-A77A-C598B4D52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443993"/>
              <a:ext cx="1607862" cy="2888675"/>
            </a:xfrm>
            <a:prstGeom prst="rect">
              <a:avLst/>
            </a:prstGeom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7884134-DBB4-B847-9A8D-F25810AE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25273" y="2289667"/>
              <a:ext cx="1745068" cy="31928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68E54C-C8B3-9A4F-AD47-CFAC8BD32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84457" y="2416320"/>
              <a:ext cx="1627632" cy="2917493"/>
            </a:xfrm>
            <a:prstGeom prst="rect">
              <a:avLst/>
            </a:prstGeom>
          </p:spPr>
        </p:pic>
      </p:grpSp>
      <p:sp>
        <p:nvSpPr>
          <p:cNvPr id="25" name="Right Arrow 38">
            <a:extLst>
              <a:ext uri="{FF2B5EF4-FFF2-40B4-BE49-F238E27FC236}">
                <a16:creationId xmlns:a16="http://schemas.microsoft.com/office/drawing/2014/main" id="{D1F45432-308A-FD46-A157-211CA1060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09701" y="4327558"/>
            <a:ext cx="777941" cy="484727"/>
          </a:xfrm>
          <a:prstGeom prst="rightArrow">
            <a:avLst/>
          </a:prstGeom>
          <a:gradFill flip="none" rotWithShape="1">
            <a:gsLst>
              <a:gs pos="100000">
                <a:srgbClr val="65ABE4"/>
              </a:gs>
              <a:gs pos="0">
                <a:srgbClr val="65ABE4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Step3">
            <a:extLst>
              <a:ext uri="{FF2B5EF4-FFF2-40B4-BE49-F238E27FC236}">
                <a16:creationId xmlns:a16="http://schemas.microsoft.com/office/drawing/2014/main" id="{2ABEA1C3-E185-194D-A4A0-17D7FB34F4D1}"/>
              </a:ext>
            </a:extLst>
          </p:cNvPr>
          <p:cNvSpPr txBox="1"/>
          <p:nvPr/>
        </p:nvSpPr>
        <p:spPr>
          <a:xfrm>
            <a:off x="6417234" y="1660234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Scroll down to “Survey”</a:t>
            </a:r>
          </a:p>
        </p:txBody>
      </p:sp>
      <p:grpSp>
        <p:nvGrpSpPr>
          <p:cNvPr id="15" name="Group 14" descr="Step 3">
            <a:extLst>
              <a:ext uri="{FF2B5EF4-FFF2-40B4-BE49-F238E27FC236}">
                <a16:creationId xmlns:a16="http://schemas.microsoft.com/office/drawing/2014/main" id="{D813EF59-4A51-BB4E-BB9D-E289BD721B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323021" y="2480866"/>
            <a:ext cx="1921724" cy="3516069"/>
            <a:chOff x="5226240" y="2289667"/>
            <a:chExt cx="1745068" cy="319285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4EDA14-5500-A54D-A0CF-045D632D8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463294"/>
              <a:ext cx="1618488" cy="287875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45444C-72F6-E14A-88A4-70F42AFA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92508" y="2445031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72F83291-46D9-2F40-BB40-0949D3FBA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226240" y="2289667"/>
              <a:ext cx="1745068" cy="31928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2F083CE-761F-5B44-9D60-E3E9B263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8838" y="2428985"/>
              <a:ext cx="1627632" cy="29192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5DF100-CBD9-074D-9733-47200FA3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686" y="2428985"/>
              <a:ext cx="1627632" cy="211014"/>
            </a:xfrm>
            <a:prstGeom prst="rect">
              <a:avLst/>
            </a:prstGeom>
          </p:spPr>
        </p:pic>
      </p:grpSp>
      <p:sp>
        <p:nvSpPr>
          <p:cNvPr id="26" name="Right Arrow 38">
            <a:extLst>
              <a:ext uri="{FF2B5EF4-FFF2-40B4-BE49-F238E27FC236}">
                <a16:creationId xmlns:a16="http://schemas.microsoft.com/office/drawing/2014/main" id="{54874BB2-3872-7441-8F1A-21BE13B6A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35728" y="4327558"/>
            <a:ext cx="777941" cy="484727"/>
          </a:xfrm>
          <a:prstGeom prst="rightArrow">
            <a:avLst/>
          </a:prstGeom>
          <a:gradFill flip="none" rotWithShape="1">
            <a:gsLst>
              <a:gs pos="100000">
                <a:srgbClr val="65ABE4"/>
              </a:gs>
              <a:gs pos="0">
                <a:srgbClr val="65ABE4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Step4">
            <a:extLst>
              <a:ext uri="{FF2B5EF4-FFF2-40B4-BE49-F238E27FC236}">
                <a16:creationId xmlns:a16="http://schemas.microsoft.com/office/drawing/2014/main" id="{22C61F03-0729-9245-855D-63132C33B863}"/>
              </a:ext>
            </a:extLst>
          </p:cNvPr>
          <p:cNvSpPr txBox="1"/>
          <p:nvPr/>
        </p:nvSpPr>
        <p:spPr>
          <a:xfrm>
            <a:off x="8823001" y="1660234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Log in to access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the survey</a:t>
            </a:r>
          </a:p>
        </p:txBody>
      </p:sp>
      <p:grpSp>
        <p:nvGrpSpPr>
          <p:cNvPr id="27" name="Group 26" descr="Step 4">
            <a:extLst>
              <a:ext uri="{FF2B5EF4-FFF2-40B4-BE49-F238E27FC236}">
                <a16:creationId xmlns:a16="http://schemas.microsoft.com/office/drawing/2014/main" id="{7B09CCB2-AEFA-EF4B-8AE5-DFD06235A1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8728788" y="2480866"/>
            <a:ext cx="1921724" cy="3516069"/>
            <a:chOff x="8728788" y="2289666"/>
            <a:chExt cx="1921724" cy="3516069"/>
          </a:xfrm>
        </p:grpSpPr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ED94FC9A-361F-E542-80E7-EE83F1034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728788" y="2289666"/>
              <a:ext cx="1921724" cy="3516069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E96365D-2F2E-F145-9AEC-B04A2C49EC98}"/>
                </a:ext>
              </a:extLst>
            </p:cNvPr>
            <p:cNvGrpSpPr/>
            <p:nvPr/>
          </p:nvGrpSpPr>
          <p:grpSpPr>
            <a:xfrm>
              <a:off x="8795989" y="2443515"/>
              <a:ext cx="1801368" cy="3214334"/>
              <a:chOff x="8795989" y="2443515"/>
              <a:chExt cx="1801368" cy="321433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3A02BF9-8C1C-C945-94E0-B8B7B3A05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95989" y="2443515"/>
                <a:ext cx="1801368" cy="186411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021EAAF-504B-F242-96B1-8415531BB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95990" y="2635248"/>
                <a:ext cx="1799083" cy="30226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162067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384C89-3F32-5432-2A5E-8F7B08F6688B}"/>
              </a:ext>
            </a:extLst>
          </p:cNvPr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CDD122B6-C42B-0A2B-2C35-61C9DEFC2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99000">
                  <a:srgbClr val="0056BA"/>
                </a:gs>
                <a:gs pos="12000">
                  <a:srgbClr val="00226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AE93C0-AC19-4727-7ECE-1A03914CBF36}"/>
                </a:ext>
              </a:extLst>
            </p:cNvPr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5" name="bg">
                <a:extLst>
                  <a:ext uri="{FF2B5EF4-FFF2-40B4-BE49-F238E27FC236}">
                    <a16:creationId xmlns:a16="http://schemas.microsoft.com/office/drawing/2014/main" id="{FF8CE4BB-82D5-5A60-CF0F-F6B6D0E14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</p:spPr>
          </p:pic>
          <p:pic>
            <p:nvPicPr>
              <p:cNvPr id="6" name="bg">
                <a:extLst>
                  <a:ext uri="{FF2B5EF4-FFF2-40B4-BE49-F238E27FC236}">
                    <a16:creationId xmlns:a16="http://schemas.microsoft.com/office/drawing/2014/main" id="{F8EE4FAF-535C-F665-245A-26DB6BD49B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2C309AE-E43E-3A48-AFCD-511F53B4B125}"/>
              </a:ext>
            </a:extLst>
          </p:cNvPr>
          <p:cNvGrpSpPr/>
          <p:nvPr/>
        </p:nvGrpSpPr>
        <p:grpSpPr>
          <a:xfrm>
            <a:off x="-1" y="3183"/>
            <a:ext cx="12192000" cy="6888445"/>
            <a:chOff x="0" y="-15485"/>
            <a:chExt cx="12192000" cy="6888445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DCD7D223-5B26-66D8-E125-489F8B5B0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99000">
                  <a:srgbClr val="0056BA"/>
                </a:gs>
                <a:gs pos="12000">
                  <a:srgbClr val="00226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94C5E7-98DC-18DC-7B93-36DE94C0F11A}"/>
                </a:ext>
              </a:extLst>
            </p:cNvPr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10" name="bg">
                <a:extLst>
                  <a:ext uri="{FF2B5EF4-FFF2-40B4-BE49-F238E27FC236}">
                    <a16:creationId xmlns:a16="http://schemas.microsoft.com/office/drawing/2014/main" id="{69B70489-1DCB-E009-8B80-7FACA47C6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</p:spPr>
          </p:pic>
          <p:pic>
            <p:nvPicPr>
              <p:cNvPr id="11" name="bg">
                <a:extLst>
                  <a:ext uri="{FF2B5EF4-FFF2-40B4-BE49-F238E27FC236}">
                    <a16:creationId xmlns:a16="http://schemas.microsoft.com/office/drawing/2014/main" id="{FDF4048C-9E78-66D3-9987-7404D479D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</p:spPr>
          </p:pic>
        </p:grp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2644EF10-96D0-3D68-8286-54B60F9DE5B6}"/>
              </a:ext>
            </a:extLst>
          </p:cNvPr>
          <p:cNvSpPr txBox="1">
            <a:spLocks/>
          </p:cNvSpPr>
          <p:nvPr/>
        </p:nvSpPr>
        <p:spPr>
          <a:xfrm>
            <a:off x="1141739" y="1054535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Notebooks will be available after session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AF2101B-C3B6-C15C-8A3A-F044733F1C6A}"/>
              </a:ext>
            </a:extLst>
          </p:cNvPr>
          <p:cNvSpPr txBox="1">
            <a:spLocks/>
          </p:cNvSpPr>
          <p:nvPr/>
        </p:nvSpPr>
        <p:spPr>
          <a:xfrm>
            <a:off x="1141739" y="1626974"/>
            <a:ext cx="10369296" cy="1239688"/>
          </a:xfrm>
          <a:prstGeom prst="rect">
            <a:avLst/>
          </a:prstGeom>
        </p:spPr>
        <p:txBody>
          <a:bodyPr/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3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/Esri/</a:t>
            </a:r>
            <a:r>
              <a:rPr lang="en-US" sz="3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arcgis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-python-</a:t>
            </a:r>
            <a:r>
              <a:rPr lang="en-US" sz="3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api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0E8066-5006-9783-C35E-08AF56EC0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49" y="270083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5090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E04625-E9F2-6994-9D4A-953DC110C98C}"/>
              </a:ext>
            </a:extLst>
          </p:cNvPr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DC1C14E7-114B-0C7E-38BD-FBBF0718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99000">
                  <a:srgbClr val="0056BA"/>
                </a:gs>
                <a:gs pos="12000">
                  <a:srgbClr val="00226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2F1780-9F75-F07B-D1D0-D01A0EA0AEB5}"/>
                </a:ext>
              </a:extLst>
            </p:cNvPr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10" name="bg">
                <a:extLst>
                  <a:ext uri="{FF2B5EF4-FFF2-40B4-BE49-F238E27FC236}">
                    <a16:creationId xmlns:a16="http://schemas.microsoft.com/office/drawing/2014/main" id="{5AB6CDEB-F142-DF93-EA6F-2CB6794BB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</p:spPr>
          </p:pic>
          <p:pic>
            <p:nvPicPr>
              <p:cNvPr id="11" name="bg">
                <a:extLst>
                  <a:ext uri="{FF2B5EF4-FFF2-40B4-BE49-F238E27FC236}">
                    <a16:creationId xmlns:a16="http://schemas.microsoft.com/office/drawing/2014/main" id="{51D977FD-190F-B663-22F4-FE3CB65FE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</p:spPr>
          </p:pic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5E15A19-31BB-F19D-0099-A8DA226D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 hidden="1">
            <a:extLst>
              <a:ext uri="{FF2B5EF4-FFF2-40B4-BE49-F238E27FC236}">
                <a16:creationId xmlns:a16="http://schemas.microsoft.com/office/drawing/2014/main" id="{A50D9572-7DD0-CF63-20C0-0E87BBC46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39CE47-8AF6-DE1B-62B7-CED5EA5CD6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the Python API?</a:t>
            </a:r>
          </a:p>
          <a:p>
            <a:r>
              <a:rPr lang="en-US" dirty="0"/>
              <a:t>Documentation Resources</a:t>
            </a:r>
          </a:p>
          <a:p>
            <a:r>
              <a:rPr lang="en-US" dirty="0"/>
              <a:t>Demos</a:t>
            </a:r>
          </a:p>
          <a:p>
            <a:r>
              <a:rPr lang="en-US" dirty="0"/>
              <a:t>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393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44AB6A-FF00-9F02-1B54-CC828F414B71}"/>
              </a:ext>
            </a:extLst>
          </p:cNvPr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82CD53F1-73AD-A02C-57E6-96A96B05C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99000">
                  <a:srgbClr val="0056BA"/>
                </a:gs>
                <a:gs pos="12000">
                  <a:srgbClr val="00226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1F8B350-12EF-4D35-CD5B-53C85BF7503B}"/>
                </a:ext>
              </a:extLst>
            </p:cNvPr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10" name="bg">
                <a:extLst>
                  <a:ext uri="{FF2B5EF4-FFF2-40B4-BE49-F238E27FC236}">
                    <a16:creationId xmlns:a16="http://schemas.microsoft.com/office/drawing/2014/main" id="{267417C6-F477-02D9-C817-8EEEB7B87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</p:spPr>
          </p:pic>
          <p:pic>
            <p:nvPicPr>
              <p:cNvPr id="11" name="bg">
                <a:extLst>
                  <a:ext uri="{FF2B5EF4-FFF2-40B4-BE49-F238E27FC236}">
                    <a16:creationId xmlns:a16="http://schemas.microsoft.com/office/drawing/2014/main" id="{8356266E-2120-B59E-35D8-0DCCEAC57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</p:spPr>
          </p:pic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5E15A19-31BB-F19D-0099-A8DA226D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API for Python?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0D9572-7DD0-CF63-20C0-0E87BBC46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Major task areas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39CE47-8AF6-DE1B-62B7-CED5EA5CD6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Python library allowing you to</a:t>
            </a:r>
          </a:p>
          <a:p>
            <a:r>
              <a:rPr lang="en-US" dirty="0"/>
              <a:t>Visualize and analyze data – specializing in web services</a:t>
            </a:r>
          </a:p>
          <a:p>
            <a:r>
              <a:rPr lang="en-US" dirty="0"/>
              <a:t>Manage assets - users, groups, items, services</a:t>
            </a:r>
          </a:p>
          <a:p>
            <a:r>
              <a:rPr lang="en-US" dirty="0"/>
              <a:t>Administer your Web GIS organization</a:t>
            </a:r>
          </a:p>
        </p:txBody>
      </p:sp>
    </p:spTree>
    <p:extLst>
      <p:ext uri="{BB962C8B-B14F-4D97-AF65-F5344CB8AC3E}">
        <p14:creationId xmlns:p14="http://schemas.microsoft.com/office/powerpoint/2010/main" val="55822006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40DBD-5AAC-4728-D4BB-D2FB4D7D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-2"/>
            <a:ext cx="12191999" cy="6858002"/>
            <a:chOff x="1" y="-2"/>
            <a:chExt cx="12191999" cy="6858002"/>
          </a:xfrm>
        </p:grpSpPr>
        <p:sp>
          <p:nvSpPr>
            <p:cNvPr id="11" name="darkergradient background1">
              <a:extLst>
                <a:ext uri="{FF2B5EF4-FFF2-40B4-BE49-F238E27FC236}">
                  <a16:creationId xmlns:a16="http://schemas.microsoft.com/office/drawing/2014/main" id="{E5C36B12-D1BE-BB63-AC21-DB0B63746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82000">
                  <a:srgbClr val="003992"/>
                </a:gs>
                <a:gs pos="56000">
                  <a:srgbClr val="01235B"/>
                </a:gs>
                <a:gs pos="19000">
                  <a:srgbClr val="020D24"/>
                </a:gs>
              </a:gsLst>
              <a:lin ang="144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bg-shade">
              <a:extLst>
                <a:ext uri="{FF2B5EF4-FFF2-40B4-BE49-F238E27FC236}">
                  <a16:creationId xmlns:a16="http://schemas.microsoft.com/office/drawing/2014/main" id="{C3D1316A-3ABC-7526-8C76-0ED62A666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6532" y="-1"/>
              <a:ext cx="7845468" cy="6858000"/>
            </a:xfrm>
            <a:prstGeom prst="rect">
              <a:avLst/>
            </a:prstGeom>
          </p:spPr>
        </p:pic>
        <p:sp>
          <p:nvSpPr>
            <p:cNvPr id="9" name="darkergradient background1">
              <a:extLst>
                <a:ext uri="{FF2B5EF4-FFF2-40B4-BE49-F238E27FC236}">
                  <a16:creationId xmlns:a16="http://schemas.microsoft.com/office/drawing/2014/main" id="{E32E7B6B-A3C4-A1BC-FBE7-C97BD94E9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7989" y="-2"/>
              <a:ext cx="7144011" cy="6858000"/>
            </a:xfrm>
            <a:prstGeom prst="rect">
              <a:avLst/>
            </a:prstGeom>
            <a:gradFill flip="none" rotWithShape="1">
              <a:gsLst>
                <a:gs pos="44000">
                  <a:srgbClr val="072350">
                    <a:alpha val="3373"/>
                  </a:srgbClr>
                </a:gs>
                <a:gs pos="59000">
                  <a:srgbClr val="003992">
                    <a:alpha val="0"/>
                  </a:srgbClr>
                </a:gs>
                <a:gs pos="34000">
                  <a:srgbClr val="091E40">
                    <a:alpha val="13644"/>
                  </a:srgbClr>
                </a:gs>
                <a:gs pos="16000">
                  <a:srgbClr val="0A182F">
                    <a:alpha val="35282"/>
                  </a:srgbClr>
                </a:gs>
                <a:gs pos="0">
                  <a:schemeClr val="bg1">
                    <a:lumMod val="95000"/>
                    <a:lumOff val="5000"/>
                    <a:alpha val="86000"/>
                  </a:schemeClr>
                </a:gs>
              </a:gsLst>
              <a:lin ang="144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DFB3BE3-5307-0E44-B37E-F09330B6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067" y="1667270"/>
            <a:ext cx="7373075" cy="553998"/>
          </a:xfrm>
        </p:spPr>
        <p:txBody>
          <a:bodyPr/>
          <a:lstStyle/>
          <a:p>
            <a:r>
              <a:rPr lang="en-US" sz="3600" dirty="0"/>
              <a:t>Accessing administrative functions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0D960-00E4-4ABE-5EAA-FEA8F2FE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186" y="4048135"/>
            <a:ext cx="3479800" cy="24257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3977FA-5E78-EF42-8F09-32E4789FF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067" y="2397545"/>
            <a:ext cx="6833937" cy="13542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 on with admin credentials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Type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gis.admin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5ED9FF"/>
                </a:solidFill>
                <a:latin typeface="+mj-lt"/>
                <a:cs typeface="Courier New" panose="02070309020205020404" pitchFamily="49" charset="0"/>
              </a:rPr>
              <a:t>Type another dot, hit tab:</a:t>
            </a:r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8996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871F6C-B97C-0AEE-F8BB-1C0AE74C697D}"/>
              </a:ext>
            </a:extLst>
          </p:cNvPr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9" name="gradient background1">
              <a:extLst>
                <a:ext uri="{FF2B5EF4-FFF2-40B4-BE49-F238E27FC236}">
                  <a16:creationId xmlns:a16="http://schemas.microsoft.com/office/drawing/2014/main" id="{4FFFF271-2838-ACAD-792D-0CFC62BC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58000"/>
            </a:xfrm>
            <a:prstGeom prst="rect">
              <a:avLst/>
            </a:prstGeom>
            <a:gradFill flip="none" rotWithShape="1">
              <a:gsLst>
                <a:gs pos="99000">
                  <a:srgbClr val="0056BA"/>
                </a:gs>
                <a:gs pos="12000">
                  <a:srgbClr val="00226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rPr>
                <a:t>https://</a:t>
              </a:r>
              <a:r>
                <a:rPr lang="en-US" sz="2000" b="1" dirty="0" err="1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rPr>
                <a:t>developers.arcgis.com</a:t>
              </a:r>
              <a:r>
                <a:rPr lang="en-US" sz="2000" b="1" dirty="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rPr>
                <a:t>/python/</a:t>
              </a:r>
              <a:r>
                <a:rPr lang="en-US" sz="2000" b="1" dirty="0" err="1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rPr>
                <a:t>api</a:t>
              </a:r>
              <a:r>
                <a:rPr lang="en-US" sz="2000" b="1" dirty="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rPr>
                <a:t>-reference/</a:t>
              </a:r>
              <a:r>
                <a:rPr lang="en-US" sz="2000" b="1" dirty="0" err="1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rPr>
                <a:t>arcgis.gis.admin.html#agoladminmanager</a:t>
              </a:r>
              <a:endParaRPr lang="en-US" sz="20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FA4AD4-C4D6-0927-778A-AEADE5285B1C}"/>
                </a:ext>
              </a:extLst>
            </p:cNvPr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11" name="bg">
                <a:extLst>
                  <a:ext uri="{FF2B5EF4-FFF2-40B4-BE49-F238E27FC236}">
                    <a16:creationId xmlns:a16="http://schemas.microsoft.com/office/drawing/2014/main" id="{65FCD963-DF22-D242-FA7C-E8B841346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</p:spPr>
          </p:pic>
          <p:pic>
            <p:nvPicPr>
              <p:cNvPr id="12" name="bg">
                <a:extLst>
                  <a:ext uri="{FF2B5EF4-FFF2-40B4-BE49-F238E27FC236}">
                    <a16:creationId xmlns:a16="http://schemas.microsoft.com/office/drawing/2014/main" id="{4C31C59D-6BEC-3833-E6F8-96C10BAF9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0675A6-C29B-CCFD-D490-BCCBBA0E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gis.admin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</a:t>
            </a:r>
            <a:r>
              <a:rPr lang="en-US" sz="2800" dirty="0"/>
              <a:t>admin property only available to administrators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B5AB0E-4A1F-8BCF-2E60-E2F0F4418C7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786646" y="1754659"/>
            <a:ext cx="7634704" cy="1127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49981-003F-3460-9EBC-00C94B062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767" y="4120587"/>
            <a:ext cx="8867828" cy="23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1611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40DBD-5AAC-4728-D4BB-D2FB4D7D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-2"/>
            <a:ext cx="12191999" cy="6858002"/>
            <a:chOff x="1" y="-2"/>
            <a:chExt cx="12191999" cy="6858002"/>
          </a:xfrm>
        </p:grpSpPr>
        <p:sp>
          <p:nvSpPr>
            <p:cNvPr id="11" name="darkergradient background1">
              <a:extLst>
                <a:ext uri="{FF2B5EF4-FFF2-40B4-BE49-F238E27FC236}">
                  <a16:creationId xmlns:a16="http://schemas.microsoft.com/office/drawing/2014/main" id="{E5C36B12-D1BE-BB63-AC21-DB0B63746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82000">
                  <a:srgbClr val="003992"/>
                </a:gs>
                <a:gs pos="56000">
                  <a:srgbClr val="01235B"/>
                </a:gs>
                <a:gs pos="19000">
                  <a:srgbClr val="020D24"/>
                </a:gs>
              </a:gsLst>
              <a:lin ang="144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bg-shade">
              <a:extLst>
                <a:ext uri="{FF2B5EF4-FFF2-40B4-BE49-F238E27FC236}">
                  <a16:creationId xmlns:a16="http://schemas.microsoft.com/office/drawing/2014/main" id="{C3D1316A-3ABC-7526-8C76-0ED62A666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6532" y="-1"/>
              <a:ext cx="7845468" cy="6858000"/>
            </a:xfrm>
            <a:prstGeom prst="rect">
              <a:avLst/>
            </a:prstGeom>
          </p:spPr>
        </p:pic>
        <p:sp>
          <p:nvSpPr>
            <p:cNvPr id="9" name="darkergradient background1">
              <a:extLst>
                <a:ext uri="{FF2B5EF4-FFF2-40B4-BE49-F238E27FC236}">
                  <a16:creationId xmlns:a16="http://schemas.microsoft.com/office/drawing/2014/main" id="{E32E7B6B-A3C4-A1BC-FBE7-C97BD94E9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7989" y="-2"/>
              <a:ext cx="7144011" cy="6858000"/>
            </a:xfrm>
            <a:prstGeom prst="rect">
              <a:avLst/>
            </a:prstGeom>
            <a:gradFill flip="none" rotWithShape="1">
              <a:gsLst>
                <a:gs pos="44000">
                  <a:srgbClr val="072350">
                    <a:alpha val="3373"/>
                  </a:srgbClr>
                </a:gs>
                <a:gs pos="59000">
                  <a:srgbClr val="003992">
                    <a:alpha val="0"/>
                  </a:srgbClr>
                </a:gs>
                <a:gs pos="34000">
                  <a:srgbClr val="091E40">
                    <a:alpha val="13644"/>
                  </a:srgbClr>
                </a:gs>
                <a:gs pos="16000">
                  <a:srgbClr val="0A182F">
                    <a:alpha val="35282"/>
                  </a:srgbClr>
                </a:gs>
                <a:gs pos="0">
                  <a:schemeClr val="bg1">
                    <a:lumMod val="95000"/>
                    <a:lumOff val="5000"/>
                    <a:alpha val="86000"/>
                  </a:schemeClr>
                </a:gs>
              </a:gsLst>
              <a:lin ang="144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DFB3BE3-5307-0E44-B37E-F09330B6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32670"/>
            <a:ext cx="6833938" cy="738664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25897378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2D9638-C67F-3B86-BB92-2E0178A34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667C79A9-7575-8C0C-337E-39E1626CD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99000">
                  <a:srgbClr val="0056BA"/>
                </a:gs>
                <a:gs pos="12000">
                  <a:srgbClr val="00226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5711F5C-3B61-5B14-2931-34E264272D67}"/>
                </a:ext>
              </a:extLst>
            </p:cNvPr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38" name="bg">
                <a:extLst>
                  <a:ext uri="{FF2B5EF4-FFF2-40B4-BE49-F238E27FC236}">
                    <a16:creationId xmlns:a16="http://schemas.microsoft.com/office/drawing/2014/main" id="{45AB1E89-E856-4E88-D4D6-4FEE9DC97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</p:spPr>
          </p:pic>
          <p:pic>
            <p:nvPicPr>
              <p:cNvPr id="39" name="bg">
                <a:extLst>
                  <a:ext uri="{FF2B5EF4-FFF2-40B4-BE49-F238E27FC236}">
                    <a16:creationId xmlns:a16="http://schemas.microsoft.com/office/drawing/2014/main" id="{FA2C204C-196D-45F1-59E4-DC9106DA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375495" y="3779201"/>
                <a:ext cx="2816505" cy="3093759"/>
              </a:xfrm>
              <a:prstGeom prst="rect">
                <a:avLst/>
              </a:prstGeom>
            </p:spPr>
          </p:pic>
        </p:grpSp>
      </p:grpSp>
      <p:sp>
        <p:nvSpPr>
          <p:cNvPr id="35" name="Title 2" descr="Please Share Your Feedback in the App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Please share your feedback in the app</a:t>
            </a:r>
          </a:p>
        </p:txBody>
      </p:sp>
      <p:sp>
        <p:nvSpPr>
          <p:cNvPr id="6" name="Step1">
            <a:extLst>
              <a:ext uri="{FF2B5EF4-FFF2-40B4-BE49-F238E27FC236}">
                <a16:creationId xmlns:a16="http://schemas.microsoft.com/office/drawing/2014/main" id="{8850C38A-DFEB-6349-94A5-499FEFA6A060}"/>
              </a:ext>
            </a:extLst>
          </p:cNvPr>
          <p:cNvSpPr txBox="1"/>
          <p:nvPr/>
        </p:nvSpPr>
        <p:spPr>
          <a:xfrm>
            <a:off x="1605700" y="1660234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Download the Esri Events app and find your event</a:t>
            </a:r>
          </a:p>
        </p:txBody>
      </p:sp>
      <p:grpSp>
        <p:nvGrpSpPr>
          <p:cNvPr id="18" name="Group 17" descr="Step 1">
            <a:extLst>
              <a:ext uri="{FF2B5EF4-FFF2-40B4-BE49-F238E27FC236}">
                <a16:creationId xmlns:a16="http://schemas.microsoft.com/office/drawing/2014/main" id="{C87BE744-3E95-F6C8-1BCA-D75B1D13CA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1487" y="2480866"/>
            <a:ext cx="1921724" cy="3516069"/>
            <a:chOff x="1511487" y="2480866"/>
            <a:chExt cx="1921724" cy="3516069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1BB21591-AE0C-3742-A944-98DACB665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511487" y="2480866"/>
              <a:ext cx="1921724" cy="351606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BC2D592-CDE5-3D45-8854-33F318214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74581" y="2622479"/>
              <a:ext cx="1785525" cy="3204672"/>
            </a:xfrm>
            <a:prstGeom prst="rect">
              <a:avLst/>
            </a:prstGeom>
          </p:spPr>
        </p:pic>
        <p:pic>
          <p:nvPicPr>
            <p:cNvPr id="17" name="dev-epc-social">
              <a:extLst>
                <a:ext uri="{FF2B5EF4-FFF2-40B4-BE49-F238E27FC236}">
                  <a16:creationId xmlns:a16="http://schemas.microsoft.com/office/drawing/2014/main" id="{53D39CA4-6FCE-CA3B-2C5A-934531945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4558" y="5038628"/>
              <a:ext cx="1733298" cy="644209"/>
            </a:xfrm>
            <a:prstGeom prst="rect">
              <a:avLst/>
            </a:prstGeom>
          </p:spPr>
        </p:pic>
        <p:pic>
          <p:nvPicPr>
            <p:cNvPr id="5" name="fed-social">
              <a:extLst>
                <a:ext uri="{FF2B5EF4-FFF2-40B4-BE49-F238E27FC236}">
                  <a16:creationId xmlns:a16="http://schemas.microsoft.com/office/drawing/2014/main" id="{0F84F42D-84D6-FE66-A68A-34743F7E6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4558" y="4337748"/>
              <a:ext cx="1733298" cy="664431"/>
            </a:xfrm>
            <a:prstGeom prst="rect">
              <a:avLst/>
            </a:prstGeom>
          </p:spPr>
        </p:pic>
        <p:pic>
          <p:nvPicPr>
            <p:cNvPr id="3" name="uc-social">
              <a:extLst>
                <a:ext uri="{FF2B5EF4-FFF2-40B4-BE49-F238E27FC236}">
                  <a16:creationId xmlns:a16="http://schemas.microsoft.com/office/drawing/2014/main" id="{6F68C2CE-7FEE-E1A3-0F07-F53321880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4558" y="3511319"/>
              <a:ext cx="1733298" cy="644209"/>
            </a:xfrm>
            <a:prstGeom prst="rect">
              <a:avLst/>
            </a:prstGeom>
          </p:spPr>
        </p:pic>
      </p:grpSp>
      <p:sp>
        <p:nvSpPr>
          <p:cNvPr id="24" name="Right Arrow 38">
            <a:extLst>
              <a:ext uri="{FF2B5EF4-FFF2-40B4-BE49-F238E27FC236}">
                <a16:creationId xmlns:a16="http://schemas.microsoft.com/office/drawing/2014/main" id="{7325D5B9-3AFA-3E47-8138-65F8D5447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08835" y="3609539"/>
            <a:ext cx="777941" cy="484727"/>
          </a:xfrm>
          <a:prstGeom prst="rightArrow">
            <a:avLst/>
          </a:prstGeom>
          <a:gradFill flip="none" rotWithShape="1">
            <a:gsLst>
              <a:gs pos="100000">
                <a:srgbClr val="65ABE4"/>
              </a:gs>
              <a:gs pos="0">
                <a:srgbClr val="65ABE4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" name="Step2">
            <a:extLst>
              <a:ext uri="{FF2B5EF4-FFF2-40B4-BE49-F238E27FC236}">
                <a16:creationId xmlns:a16="http://schemas.microsoft.com/office/drawing/2014/main" id="{7381F224-72DC-4241-BB75-3F1CF2EA7BE1}"/>
              </a:ext>
            </a:extLst>
          </p:cNvPr>
          <p:cNvSpPr txBox="1"/>
          <p:nvPr/>
        </p:nvSpPr>
        <p:spPr>
          <a:xfrm>
            <a:off x="4011467" y="1660234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Select the session that you attended</a:t>
            </a:r>
          </a:p>
        </p:txBody>
      </p:sp>
      <p:grpSp>
        <p:nvGrpSpPr>
          <p:cNvPr id="11" name="Group 10" descr="Step 2">
            <a:extLst>
              <a:ext uri="{FF2B5EF4-FFF2-40B4-BE49-F238E27FC236}">
                <a16:creationId xmlns:a16="http://schemas.microsoft.com/office/drawing/2014/main" id="{E95F50F2-B02E-8941-8C91-626D3BA0D8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7254" y="2480866"/>
            <a:ext cx="1921724" cy="3516069"/>
            <a:chOff x="3125273" y="2289667"/>
            <a:chExt cx="1745068" cy="31928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BAE032-2B26-DE41-A77A-C598B4D52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443993"/>
              <a:ext cx="1607862" cy="2888675"/>
            </a:xfrm>
            <a:prstGeom prst="rect">
              <a:avLst/>
            </a:prstGeom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7884134-DBB4-B847-9A8D-F25810AE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25273" y="2289667"/>
              <a:ext cx="1745068" cy="31928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68E54C-C8B3-9A4F-AD47-CFAC8BD32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84457" y="2416320"/>
              <a:ext cx="1627632" cy="2917493"/>
            </a:xfrm>
            <a:prstGeom prst="rect">
              <a:avLst/>
            </a:prstGeom>
          </p:spPr>
        </p:pic>
      </p:grpSp>
      <p:sp>
        <p:nvSpPr>
          <p:cNvPr id="25" name="Right Arrow 38">
            <a:extLst>
              <a:ext uri="{FF2B5EF4-FFF2-40B4-BE49-F238E27FC236}">
                <a16:creationId xmlns:a16="http://schemas.microsoft.com/office/drawing/2014/main" id="{D1F45432-308A-FD46-A157-211CA1060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09701" y="4327558"/>
            <a:ext cx="777941" cy="484727"/>
          </a:xfrm>
          <a:prstGeom prst="rightArrow">
            <a:avLst/>
          </a:prstGeom>
          <a:gradFill flip="none" rotWithShape="1">
            <a:gsLst>
              <a:gs pos="100000">
                <a:srgbClr val="65ABE4"/>
              </a:gs>
              <a:gs pos="0">
                <a:srgbClr val="65ABE4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Step3">
            <a:extLst>
              <a:ext uri="{FF2B5EF4-FFF2-40B4-BE49-F238E27FC236}">
                <a16:creationId xmlns:a16="http://schemas.microsoft.com/office/drawing/2014/main" id="{2ABEA1C3-E185-194D-A4A0-17D7FB34F4D1}"/>
              </a:ext>
            </a:extLst>
          </p:cNvPr>
          <p:cNvSpPr txBox="1"/>
          <p:nvPr/>
        </p:nvSpPr>
        <p:spPr>
          <a:xfrm>
            <a:off x="6417234" y="1660234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Scroll down to “Survey”</a:t>
            </a:r>
          </a:p>
        </p:txBody>
      </p:sp>
      <p:grpSp>
        <p:nvGrpSpPr>
          <p:cNvPr id="15" name="Group 14" descr="Step 3">
            <a:extLst>
              <a:ext uri="{FF2B5EF4-FFF2-40B4-BE49-F238E27FC236}">
                <a16:creationId xmlns:a16="http://schemas.microsoft.com/office/drawing/2014/main" id="{D813EF59-4A51-BB4E-BB9D-E289BD721B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323021" y="2480866"/>
            <a:ext cx="1921724" cy="3516069"/>
            <a:chOff x="5226240" y="2289667"/>
            <a:chExt cx="1745068" cy="319285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4EDA14-5500-A54D-A0CF-045D632D8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463294"/>
              <a:ext cx="1618488" cy="287875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45444C-72F6-E14A-88A4-70F42AFA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92508" y="2445031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72F83291-46D9-2F40-BB40-0949D3FBA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226240" y="2289667"/>
              <a:ext cx="1745068" cy="31928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2F083CE-761F-5B44-9D60-E3E9B263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8838" y="2428985"/>
              <a:ext cx="1627632" cy="29192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5DF100-CBD9-074D-9733-47200FA3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686" y="2428985"/>
              <a:ext cx="1627632" cy="211014"/>
            </a:xfrm>
            <a:prstGeom prst="rect">
              <a:avLst/>
            </a:prstGeom>
          </p:spPr>
        </p:pic>
      </p:grpSp>
      <p:sp>
        <p:nvSpPr>
          <p:cNvPr id="26" name="Right Arrow 38">
            <a:extLst>
              <a:ext uri="{FF2B5EF4-FFF2-40B4-BE49-F238E27FC236}">
                <a16:creationId xmlns:a16="http://schemas.microsoft.com/office/drawing/2014/main" id="{54874BB2-3872-7441-8F1A-21BE13B6A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35728" y="4327558"/>
            <a:ext cx="777941" cy="484727"/>
          </a:xfrm>
          <a:prstGeom prst="rightArrow">
            <a:avLst/>
          </a:prstGeom>
          <a:gradFill flip="none" rotWithShape="1">
            <a:gsLst>
              <a:gs pos="100000">
                <a:srgbClr val="65ABE4"/>
              </a:gs>
              <a:gs pos="0">
                <a:srgbClr val="65ABE4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Step4">
            <a:extLst>
              <a:ext uri="{FF2B5EF4-FFF2-40B4-BE49-F238E27FC236}">
                <a16:creationId xmlns:a16="http://schemas.microsoft.com/office/drawing/2014/main" id="{22C61F03-0729-9245-855D-63132C33B863}"/>
              </a:ext>
            </a:extLst>
          </p:cNvPr>
          <p:cNvSpPr txBox="1"/>
          <p:nvPr/>
        </p:nvSpPr>
        <p:spPr>
          <a:xfrm>
            <a:off x="8823001" y="1660234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Log in to access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the survey</a:t>
            </a:r>
          </a:p>
        </p:txBody>
      </p:sp>
      <p:grpSp>
        <p:nvGrpSpPr>
          <p:cNvPr id="27" name="Group 26" descr="Step 4">
            <a:extLst>
              <a:ext uri="{FF2B5EF4-FFF2-40B4-BE49-F238E27FC236}">
                <a16:creationId xmlns:a16="http://schemas.microsoft.com/office/drawing/2014/main" id="{7B09CCB2-AEFA-EF4B-8AE5-DFD06235A1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8728788" y="2480866"/>
            <a:ext cx="1921724" cy="3516069"/>
            <a:chOff x="8728788" y="2289666"/>
            <a:chExt cx="1921724" cy="3516069"/>
          </a:xfrm>
        </p:grpSpPr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ED94FC9A-361F-E542-80E7-EE83F1034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728788" y="2289666"/>
              <a:ext cx="1921724" cy="3516069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E96365D-2F2E-F145-9AEC-B04A2C49EC98}"/>
                </a:ext>
              </a:extLst>
            </p:cNvPr>
            <p:cNvGrpSpPr/>
            <p:nvPr/>
          </p:nvGrpSpPr>
          <p:grpSpPr>
            <a:xfrm>
              <a:off x="8795989" y="2443515"/>
              <a:ext cx="1801368" cy="3214334"/>
              <a:chOff x="8795989" y="2443515"/>
              <a:chExt cx="1801368" cy="321433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3A02BF9-8C1C-C945-94E0-B8B7B3A05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95989" y="2443515"/>
                <a:ext cx="1801368" cy="186411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021EAAF-504B-F242-96B1-8415531BB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95990" y="2635248"/>
                <a:ext cx="1799083" cy="30226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730809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2023 with lt blue links">
      <a:dk1>
        <a:srgbClr val="000000"/>
      </a:dk1>
      <a:lt1>
        <a:srgbClr val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.pptx" id="{6DD2F38A-655A-B54D-A259-8C4F62CCF5F4}" vid="{BB93D1D3-2A82-0143-877B-FFC894BF5FB9}"/>
    </a:ext>
  </a:extLst>
</a:theme>
</file>

<file path=ppt/theme/theme2.xml><?xml version="1.0" encoding="utf-8"?>
<a:theme xmlns:a="http://schemas.openxmlformats.org/drawingml/2006/main" name="Office Theme">
  <a:themeElements>
    <a:clrScheme name="Esri Branding Colors 2013_Blue Background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9F2FF"/>
      </a:hlink>
      <a:folHlink>
        <a:srgbClr val="94E6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Esri Branding Colors 2013_Blue Background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9F2FF"/>
      </a:hlink>
      <a:folHlink>
        <a:srgbClr val="94E6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2381A3AC17CF45A03A8346E7BE92EA" ma:contentTypeVersion="6" ma:contentTypeDescription="Create a new document." ma:contentTypeScope="" ma:versionID="3833198d3a5a65417d46ad916b20a8da">
  <xsd:schema xmlns:xsd="http://www.w3.org/2001/XMLSchema" xmlns:xs="http://www.w3.org/2001/XMLSchema" xmlns:p="http://schemas.microsoft.com/office/2006/metadata/properties" xmlns:ns2="942330ae-d8a9-4b4c-a79a-7b5b3dfc49c5" xmlns:ns3="0af26ded-9257-495a-9805-4b49be613982" targetNamespace="http://schemas.microsoft.com/office/2006/metadata/properties" ma:root="true" ma:fieldsID="5e7c812ea019cfb2c22e621f9323f7b9" ns2:_="" ns3:_="">
    <xsd:import namespace="942330ae-d8a9-4b4c-a79a-7b5b3dfc49c5"/>
    <xsd:import namespace="0af26ded-9257-495a-9805-4b49be6139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2330ae-d8a9-4b4c-a79a-7b5b3dfc49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f26ded-9257-495a-9805-4b49be61398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01DF1E4C-14A1-4C2A-8A33-83A79885DF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2330ae-d8a9-4b4c-a79a-7b5b3dfc49c5"/>
    <ds:schemaRef ds:uri="0af26ded-9257-495a-9805-4b49be6139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942330ae-d8a9-4b4c-a79a-7b5b3dfc49c5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0af26ded-9257-495a-9805-4b49be613982"/>
    <ds:schemaRef ds:uri="http://schemas.openxmlformats.org/package/2006/metadata/core-properties"/>
    <ds:schemaRef ds:uri="http://schemas.microsoft.com/office/2006/metadata/properties"/>
  </ds:schemaRefs>
</ds:datastoreItem>
</file>

<file path=customXml/itemProps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docMetadata/LabelInfo.xml><?xml version="1.0" encoding="utf-8"?>
<clbl:labelList xmlns:clbl="http://schemas.microsoft.com/office/2020/mipLabelMetadata">
  <clbl:label id="{aee6e3c9-711e-4c7c-bd27-04f2307db20d}" enabled="0" method="" siteId="{aee6e3c9-711e-4c7c-bd27-04f2307db2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23920</TotalTime>
  <Words>1294</Words>
  <Application>Microsoft Macintosh PowerPoint</Application>
  <PresentationFormat>Widescreen</PresentationFormat>
  <Paragraphs>164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Courier New</vt:lpstr>
      <vt:lpstr>Lucida Grande</vt:lpstr>
      <vt:lpstr>Esri_Corporate_Template-Dark</vt:lpstr>
      <vt:lpstr>ArcGIS API for Python: Administering ArcGIS Online</vt:lpstr>
      <vt:lpstr>PowerPoint Presentation</vt:lpstr>
      <vt:lpstr>PowerPoint Presentation</vt:lpstr>
      <vt:lpstr>Agenda</vt:lpstr>
      <vt:lpstr>What is the API for Python?</vt:lpstr>
      <vt:lpstr>Accessing administrative functions</vt:lpstr>
      <vt:lpstr>gis.admin – admin property only available to administrators</vt:lpstr>
      <vt:lpstr>Demos</vt:lpstr>
      <vt:lpstr>PowerPoint Presentation</vt:lpstr>
      <vt:lpstr>Questions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 is more</dc:title>
  <dc:creator>Claudine Chan</dc:creator>
  <cp:lastModifiedBy>John Yaist</cp:lastModifiedBy>
  <cp:revision>29</cp:revision>
  <cp:lastPrinted>2021-08-10T23:54:02Z</cp:lastPrinted>
  <dcterms:created xsi:type="dcterms:W3CDTF">2023-12-13T15:33:34Z</dcterms:created>
  <dcterms:modified xsi:type="dcterms:W3CDTF">2024-07-18T20:14:24Z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0x010100AA2381A3AC17CF45A03A8346E7BE92EA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</Properties>
</file>